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Public Sans" panose="020B0604020202020204" charset="0"/>
      <p:regular r:id="rId22"/>
    </p:embeddedFont>
    <p:embeddedFont>
      <p:font typeface="Public Sans Bold" panose="020B0604020202020204" charset="0"/>
      <p:regular r:id="rId23"/>
    </p:embeddedFont>
    <p:embeddedFont>
      <p:font typeface="Public Sans Bold Italics" panose="020B0604020202020204" charset="0"/>
      <p:regular r:id="rId24"/>
    </p:embeddedFont>
    <p:embeddedFont>
      <p:font typeface="Public Sans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97823" y="1028700"/>
            <a:ext cx="3126170" cy="18967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78487" y="1762117"/>
            <a:ext cx="3438672" cy="20429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44105" y="2305134"/>
            <a:ext cx="3315195" cy="19573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92952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5423" y="762012"/>
            <a:ext cx="1049351" cy="8762976"/>
            <a:chOff x="0" y="0"/>
            <a:chExt cx="1399135" cy="1168396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4789" y="0"/>
              <a:ext cx="1374346" cy="137434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4789" y="1701912"/>
              <a:ext cx="1374346" cy="137434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 l="1091" t="1806" r="1091"/>
            <a:stretch>
              <a:fillRect/>
            </a:stretch>
          </p:blipFill>
          <p:spPr>
            <a:xfrm>
              <a:off x="0" y="3406458"/>
              <a:ext cx="1365327" cy="137057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 t="957" b="1323"/>
            <a:stretch>
              <a:fillRect/>
            </a:stretch>
          </p:blipFill>
          <p:spPr>
            <a:xfrm>
              <a:off x="24789" y="5111247"/>
              <a:ext cx="1374346" cy="134299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 l="22379" t="21943" r="21385" b="22171"/>
            <a:stretch>
              <a:fillRect/>
            </a:stretch>
          </p:blipFill>
          <p:spPr>
            <a:xfrm>
              <a:off x="24789" y="6798897"/>
              <a:ext cx="1374346" cy="136579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4789" y="8611269"/>
              <a:ext cx="1374346" cy="1381252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0" y="10318552"/>
              <a:ext cx="1365327" cy="1365416"/>
              <a:chOff x="0" y="0"/>
              <a:chExt cx="269694" cy="26971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69694" cy="269712"/>
              </a:xfrm>
              <a:custGeom>
                <a:avLst/>
                <a:gdLst/>
                <a:ahLst/>
                <a:cxnLst/>
                <a:rect l="l" t="t" r="r" b="b"/>
                <a:pathLst>
                  <a:path w="269694" h="269712">
                    <a:moveTo>
                      <a:pt x="0" y="0"/>
                    </a:moveTo>
                    <a:lnTo>
                      <a:pt x="269694" y="0"/>
                    </a:lnTo>
                    <a:lnTo>
                      <a:pt x="269694" y="269712"/>
                    </a:lnTo>
                    <a:lnTo>
                      <a:pt x="0" y="2697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3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4789" y="10318552"/>
              <a:ext cx="1288858" cy="1288858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4448174" y="3810141"/>
            <a:ext cx="10182225" cy="1887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97"/>
              </a:lnSpc>
              <a:spcBef>
                <a:spcPct val="0"/>
              </a:spcBef>
            </a:pPr>
            <a:r>
              <a:rPr lang="en-US" sz="11498" dirty="0" err="1">
                <a:solidFill>
                  <a:srgbClr val="368066"/>
                </a:solidFill>
                <a:latin typeface="Public Sans Bold"/>
              </a:rPr>
              <a:t>Datadialogen</a:t>
            </a:r>
            <a:endParaRPr lang="en-US" sz="11498" dirty="0">
              <a:solidFill>
                <a:srgbClr val="368066"/>
              </a:solidFill>
              <a:latin typeface="Public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84771" y="6061073"/>
            <a:ext cx="6718459" cy="352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368066"/>
                </a:solidFill>
                <a:latin typeface="Public Sans Bold"/>
              </a:rPr>
              <a:t>Merel Schuring – Erasmus MC​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368066"/>
              </a:solidFill>
              <a:latin typeface="Public Sans Bold"/>
            </a:endParaRPr>
          </a:p>
          <a:p>
            <a:pPr algn="ctr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368066"/>
                </a:solidFill>
                <a:latin typeface="Public Sans Bold"/>
              </a:rPr>
              <a:t>Margot Kersing – Erasmus Universiteit​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368066"/>
              </a:solidFill>
              <a:latin typeface="Public Sans Bold"/>
            </a:endParaRPr>
          </a:p>
          <a:p>
            <a:pPr algn="ctr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368066"/>
                </a:solidFill>
                <a:latin typeface="Public Sans Bold"/>
              </a:rPr>
              <a:t>Liesbet van Zoonen – BOLD Cities​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368066"/>
              </a:solidFill>
              <a:latin typeface="Public Sans Bold"/>
            </a:endParaRPr>
          </a:p>
          <a:p>
            <a:pPr algn="ctr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368066"/>
                </a:solidFill>
                <a:latin typeface="Public Sans Bold"/>
              </a:rPr>
              <a:t>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4606" y="1539506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Stelling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3562" y="2936385"/>
            <a:ext cx="15680877" cy="583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 Bold"/>
              </a:rPr>
              <a:t>Data-gedreven werken biedt </a:t>
            </a:r>
            <a:r>
              <a:rPr lang="en-US" sz="6000">
                <a:solidFill>
                  <a:srgbClr val="000000"/>
                </a:solidFill>
                <a:latin typeface="Public Sans Bold Italics"/>
              </a:rPr>
              <a:t>kansen 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 </a:t>
            </a:r>
          </a:p>
          <a:p>
            <a:pPr>
              <a:lnSpc>
                <a:spcPts val="4102"/>
              </a:lnSpc>
              <a:spcBef>
                <a:spcPct val="0"/>
              </a:spcBef>
            </a:pPr>
            <a:endParaRPr lang="en-US" sz="6000">
              <a:solidFill>
                <a:srgbClr val="000000"/>
              </a:solidFill>
              <a:latin typeface="Public Sans Bold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om beter inzicht te krijgen in de situatie van de cliënt/bepaalde groepen cliënten.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om beter passende re-integratiedienstverlening aan te bieden aan een client/bepaalde groepen cliënten. 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om de kwaliteit van de re-integratie dienstverlening te verbeteren voor de client/bepaalde groepen cliënten.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4606" y="1539506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Stelling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3562" y="2936385"/>
            <a:ext cx="15680877" cy="531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 Bold"/>
              </a:rPr>
              <a:t>Het </a:t>
            </a:r>
            <a:r>
              <a:rPr lang="en-US" sz="6000">
                <a:solidFill>
                  <a:srgbClr val="000000"/>
                </a:solidFill>
                <a:latin typeface="Public Sans Bold Italics"/>
              </a:rPr>
              <a:t>risico 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van data-gedreven werken is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endParaRPr lang="en-US" sz="6000">
              <a:solidFill>
                <a:srgbClr val="000000"/>
              </a:solidFill>
              <a:latin typeface="Public Sans Bold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onjuiste conclusie worden getrokken op basis van de data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op basis van de data/een klantprofiel ‘automatisch’ een beslissing wordt gemaakt over de re-integratiedienstverlening aan een cliënt/bepaalde groepen cliënten. 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ublic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73945" y="1086451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Stelling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3562" y="2455142"/>
            <a:ext cx="15955738" cy="80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Public Sans Bold"/>
              </a:rPr>
              <a:t>Een </a:t>
            </a:r>
            <a:r>
              <a:rPr lang="en-US" sz="5700">
                <a:solidFill>
                  <a:srgbClr val="000000"/>
                </a:solidFill>
                <a:latin typeface="Public Sans Bold Italics"/>
              </a:rPr>
              <a:t>voorwaarde</a:t>
            </a:r>
            <a:r>
              <a:rPr lang="en-US" sz="5700">
                <a:solidFill>
                  <a:srgbClr val="000000"/>
                </a:solidFill>
                <a:latin typeface="Public Sans Bold"/>
              </a:rPr>
              <a:t> van data-gedreven werken is 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ublic Sans Bold"/>
              </a:rPr>
              <a:t>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er helderheid moet zijn over de inhoud en het doel van de geregistreerd gegevens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transparant is wie, wanneer, en met welk doel toegang krijgt tot welke informatie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cliënten inzicht krijgen in welke profielen er zijn en hoe beslissingen op basis van een profiel tot stand komen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een cliënt moet kunnen zeggen: “Dit wil ik niet, of ben ik niet”. 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ublic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73945" y="1539506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Stelling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3562" y="2925934"/>
            <a:ext cx="15955738" cy="561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 Bold"/>
              </a:rPr>
              <a:t>Ik heb er </a:t>
            </a:r>
            <a:r>
              <a:rPr lang="en-US" sz="6000">
                <a:solidFill>
                  <a:srgbClr val="000000"/>
                </a:solidFill>
                <a:latin typeface="Public Sans Bold Italics"/>
              </a:rPr>
              <a:t>vertrouwen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 in </a:t>
            </a:r>
          </a:p>
          <a:p>
            <a:pPr>
              <a:lnSpc>
                <a:spcPts val="7980"/>
              </a:lnSpc>
              <a:spcBef>
                <a:spcPct val="0"/>
              </a:spcBef>
            </a:pPr>
            <a:endParaRPr lang="en-US" sz="6000">
              <a:solidFill>
                <a:srgbClr val="000000"/>
              </a:solidFill>
              <a:latin typeface="Public Sans Bold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de uitkeringsinstantie op een verantwoorde manier met mijn gegevens en die van andere cliënten omgaat 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 de gemeente dankzij data-gedreven werken mij en andere cliënten een beter passend aanbod kan bieden 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ublic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73945" y="1539506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Stelling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3562" y="2925934"/>
            <a:ext cx="15955738" cy="632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 Bold"/>
              </a:rPr>
              <a:t>Ik ben </a:t>
            </a:r>
            <a:r>
              <a:rPr lang="en-US" sz="6000">
                <a:solidFill>
                  <a:srgbClr val="000000"/>
                </a:solidFill>
                <a:latin typeface="Public Sans Bold Italics"/>
              </a:rPr>
              <a:t>bang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 dat </a:t>
            </a:r>
          </a:p>
          <a:p>
            <a:pPr>
              <a:lnSpc>
                <a:spcPts val="7980"/>
              </a:lnSpc>
              <a:spcBef>
                <a:spcPct val="0"/>
              </a:spcBef>
            </a:pPr>
            <a:endParaRPr lang="en-US" sz="6000">
              <a:solidFill>
                <a:srgbClr val="000000"/>
              </a:solidFill>
              <a:latin typeface="Public Sans Bold"/>
            </a:endParaRPr>
          </a:p>
          <a:p>
            <a:pPr marL="863599" lvl="1" indent="-431800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Data-gedreven werken leidt tot ongelijke kansen tussen (groepen) mensen </a:t>
            </a:r>
          </a:p>
          <a:p>
            <a:pPr marL="863599" lvl="1" indent="-431800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Public Sans"/>
              </a:rPr>
              <a:t>ik of bepaalde groepen cliënten onzichtbaar blijven en daardoor geen passende dienstverlening krijgen 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ublic Sans"/>
            </a:endParaRPr>
          </a:p>
          <a:p>
            <a:pPr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ublic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41163" y="1485751"/>
            <a:ext cx="3826827" cy="56473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98470" y="1485751"/>
            <a:ext cx="3717868" cy="55029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063911" y="4566620"/>
            <a:ext cx="160179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000000"/>
                </a:solidFill>
                <a:latin typeface="Public Sans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10271" y="1485751"/>
            <a:ext cx="7762229" cy="1612599"/>
            <a:chOff x="0" y="0"/>
            <a:chExt cx="1041650" cy="2164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98810" y="1920822"/>
            <a:ext cx="6985150" cy="145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2"/>
              </a:lnSpc>
            </a:pPr>
            <a:r>
              <a:rPr lang="en-US" sz="4272">
                <a:solidFill>
                  <a:srgbClr val="FFFFFF"/>
                </a:solidFill>
                <a:latin typeface="Public Sans Bold"/>
              </a:rPr>
              <a:t>Deel 1: De database game </a:t>
            </a:r>
          </a:p>
          <a:p>
            <a:pPr algn="ctr">
              <a:lnSpc>
                <a:spcPts val="5982"/>
              </a:lnSpc>
              <a:spcBef>
                <a:spcPct val="0"/>
              </a:spcBef>
            </a:pPr>
            <a:endParaRPr lang="en-US" sz="4272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1589" y="3693653"/>
            <a:ext cx="8572500" cy="383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nva Sans"/>
              </a:rPr>
              <a:t> Een set met </a:t>
            </a:r>
            <a:r>
              <a:rPr lang="en-US" sz="2699">
                <a:solidFill>
                  <a:srgbClr val="92B668"/>
                </a:solidFill>
                <a:latin typeface="Canva Sans Bold"/>
              </a:rPr>
              <a:t>groene </a:t>
            </a:r>
            <a:r>
              <a:rPr lang="en-US" sz="2699">
                <a:solidFill>
                  <a:srgbClr val="000000"/>
                </a:solidFill>
                <a:latin typeface="Canva Sans"/>
              </a:rPr>
              <a:t>kaarten (personen die wel werk hebben gevonden) en een set met </a:t>
            </a:r>
            <a:r>
              <a:rPr lang="en-US" sz="2699">
                <a:solidFill>
                  <a:srgbClr val="FEF450"/>
                </a:solidFill>
                <a:latin typeface="Canva Sans Bold"/>
              </a:rPr>
              <a:t>gele </a:t>
            </a:r>
            <a:r>
              <a:rPr lang="en-US" sz="2699">
                <a:solidFill>
                  <a:srgbClr val="000000"/>
                </a:solidFill>
                <a:latin typeface="Canva Sans"/>
              </a:rPr>
              <a:t>kaarten (personen die nog geen werk hebben gevonden). </a:t>
            </a:r>
          </a:p>
          <a:p>
            <a:pPr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Canva Sans"/>
            </a:endParaRPr>
          </a:p>
          <a:p>
            <a:pPr marL="582928" lvl="1" indent="-291464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nva Sans"/>
              </a:rPr>
              <a:t>In elk set: 10 personen </a:t>
            </a:r>
          </a:p>
          <a:p>
            <a:pPr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Canva Sans"/>
            </a:endParaRPr>
          </a:p>
          <a:p>
            <a:pPr marL="582928" lvl="1" indent="-291464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nva Sans"/>
              </a:rPr>
              <a:t>Per persoon: naam &amp; kenmerken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7" name="Group 17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2" name="Group 22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7" name="Group 27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3918" y="3582259"/>
            <a:ext cx="12840165" cy="2667537"/>
            <a:chOff x="0" y="0"/>
            <a:chExt cx="1041650" cy="216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66634" y="4300878"/>
            <a:ext cx="11554732" cy="240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5"/>
              </a:lnSpc>
            </a:pPr>
            <a:r>
              <a:rPr lang="en-US" sz="7068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9895"/>
              </a:lnSpc>
              <a:spcBef>
                <a:spcPct val="0"/>
              </a:spcBef>
            </a:pPr>
            <a:endParaRPr lang="en-US" sz="7068">
              <a:solidFill>
                <a:srgbClr val="FFFFFF"/>
              </a:solidFill>
              <a:latin typeface="Public San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3" name="Group 23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4606" y="4028457"/>
            <a:ext cx="14814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"/>
              </a:rPr>
              <a:t>Heeft u ervaring met data-gedreven werken?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606" y="2535349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Discussievraag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4606" y="4028457"/>
            <a:ext cx="14814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"/>
              </a:rPr>
              <a:t>Welke 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kansen </a:t>
            </a:r>
            <a:r>
              <a:rPr lang="en-US" sz="6000">
                <a:solidFill>
                  <a:srgbClr val="000000"/>
                </a:solidFill>
                <a:latin typeface="Public Sans"/>
              </a:rPr>
              <a:t>ziet u voor data-gedreven werken?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606" y="2535349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Discussievraag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4606" y="4028457"/>
            <a:ext cx="14814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"/>
              </a:rPr>
              <a:t>Welke 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risico’s </a:t>
            </a:r>
            <a:r>
              <a:rPr lang="en-US" sz="6000">
                <a:solidFill>
                  <a:srgbClr val="000000"/>
                </a:solidFill>
                <a:latin typeface="Public Sans"/>
              </a:rPr>
              <a:t>ziet u voor data-gedreven werken?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606" y="2535349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Discussievraag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4606" y="4028457"/>
            <a:ext cx="14814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"/>
              </a:rPr>
              <a:t>Onder welke 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voorwaarde</a:t>
            </a:r>
            <a:r>
              <a:rPr lang="en-US" sz="6000">
                <a:solidFill>
                  <a:srgbClr val="000000"/>
                </a:solidFill>
                <a:latin typeface="Public Sans"/>
              </a:rPr>
              <a:t> is data-gedreven werken volgens u mogelijk?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606" y="2535349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Discussievraag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4606" y="4028457"/>
            <a:ext cx="14814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"/>
              </a:rPr>
              <a:t>Heeft u er 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vertrouwen</a:t>
            </a:r>
            <a:r>
              <a:rPr lang="en-US" sz="6000">
                <a:solidFill>
                  <a:srgbClr val="000000"/>
                </a:solidFill>
                <a:latin typeface="Public Sans"/>
              </a:rPr>
              <a:t> in data-gedreven werken door de gemeente?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606" y="2535349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Discussievraag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4606" y="4028457"/>
            <a:ext cx="14814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Public Sans"/>
              </a:rPr>
              <a:t>Waar bent u</a:t>
            </a:r>
            <a:r>
              <a:rPr lang="en-US" sz="6000">
                <a:solidFill>
                  <a:srgbClr val="000000"/>
                </a:solidFill>
                <a:latin typeface="Public Sans Bold"/>
              </a:rPr>
              <a:t> bang </a:t>
            </a:r>
            <a:r>
              <a:rPr lang="en-US" sz="6000">
                <a:solidFill>
                  <a:srgbClr val="000000"/>
                </a:solidFill>
                <a:latin typeface="Public Sans"/>
              </a:rPr>
              <a:t>voor als de gemeente data-gedreven werkt?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794" y="394069"/>
            <a:ext cx="5219418" cy="1084331"/>
            <a:chOff x="0" y="0"/>
            <a:chExt cx="1041650" cy="216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650" cy="216402"/>
            </a:xfrm>
            <a:custGeom>
              <a:avLst/>
              <a:gdLst/>
              <a:ahLst/>
              <a:cxnLst/>
              <a:rect l="l" t="t" r="r" b="b"/>
              <a:pathLst>
                <a:path w="1041650" h="216402">
                  <a:moveTo>
                    <a:pt x="0" y="0"/>
                  </a:moveTo>
                  <a:lnTo>
                    <a:pt x="1041650" y="0"/>
                  </a:lnTo>
                  <a:lnTo>
                    <a:pt x="1041650" y="216402"/>
                  </a:lnTo>
                  <a:lnTo>
                    <a:pt x="0" y="216402"/>
                  </a:lnTo>
                  <a:close/>
                </a:path>
              </a:pathLst>
            </a:custGeom>
            <a:solidFill>
              <a:srgbClr val="3680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5052" y="677584"/>
            <a:ext cx="4696901" cy="98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FFFFFF"/>
                </a:solidFill>
                <a:latin typeface="Public Sans Bold"/>
              </a:rPr>
              <a:t>Deel 2: De datadialoog 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606" y="2535349"/>
            <a:ext cx="14814971" cy="10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  <a:spcBef>
                <a:spcPct val="0"/>
              </a:spcBef>
            </a:pPr>
            <a:r>
              <a:rPr lang="en-US" sz="5951">
                <a:solidFill>
                  <a:srgbClr val="368066"/>
                </a:solidFill>
                <a:latin typeface="Public Sans Italics"/>
              </a:rPr>
              <a:t>Discussievraag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28786" y="9630967"/>
            <a:ext cx="1990607" cy="246875"/>
            <a:chOff x="0" y="0"/>
            <a:chExt cx="2654143" cy="32916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6064"/>
              <a:ext cx="317039" cy="3170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944" y="6064"/>
              <a:ext cx="317039" cy="31703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793279" y="0"/>
              <a:ext cx="322862" cy="323102"/>
              <a:chOff x="0" y="0"/>
              <a:chExt cx="152885" cy="152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631" y="2941"/>
              <a:ext cx="316809" cy="316809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1182537" y="0"/>
              <a:ext cx="322862" cy="323102"/>
              <a:chOff x="0" y="0"/>
              <a:chExt cx="152885" cy="1529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t="957"/>
            <a:stretch>
              <a:fillRect/>
            </a:stretch>
          </p:blipFill>
          <p:spPr>
            <a:xfrm>
              <a:off x="1184696" y="5370"/>
              <a:ext cx="315950" cy="3129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2379" t="19710" r="19715" b="20682"/>
            <a:stretch>
              <a:fillRect/>
            </a:stretch>
          </p:blipFill>
          <p:spPr>
            <a:xfrm>
              <a:off x="1584695" y="0"/>
              <a:ext cx="308654" cy="317732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942573" y="0"/>
              <a:ext cx="322862" cy="323102"/>
              <a:chOff x="0" y="0"/>
              <a:chExt cx="152885" cy="15299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r="874"/>
            <a:stretch>
              <a:fillRect/>
            </a:stretch>
          </p:blipFill>
          <p:spPr>
            <a:xfrm>
              <a:off x="1948260" y="2616"/>
              <a:ext cx="313572" cy="3179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37522" y="1112"/>
              <a:ext cx="316620" cy="316620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2326356" y="6064"/>
              <a:ext cx="322862" cy="323102"/>
              <a:chOff x="0" y="0"/>
              <a:chExt cx="152885" cy="15299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885" cy="152999"/>
              </a:xfrm>
              <a:custGeom>
                <a:avLst/>
                <a:gdLst/>
                <a:ahLst/>
                <a:cxnLst/>
                <a:rect l="l" t="t" r="r" b="b"/>
                <a:pathLst>
                  <a:path w="152885" h="152999">
                    <a:moveTo>
                      <a:pt x="0" y="0"/>
                    </a:moveTo>
                    <a:lnTo>
                      <a:pt x="152885" y="0"/>
                    </a:lnTo>
                    <a:lnTo>
                      <a:pt x="152885" y="152999"/>
                    </a:lnTo>
                    <a:lnTo>
                      <a:pt x="0" y="1529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Canva Sans Bold</vt:lpstr>
      <vt:lpstr>Public Sans Italics</vt:lpstr>
      <vt:lpstr>Canva Sans</vt:lpstr>
      <vt:lpstr>Calibri</vt:lpstr>
      <vt:lpstr>Arial</vt:lpstr>
      <vt:lpstr>Public Sans Bold</vt:lpstr>
      <vt:lpstr>Public Sans</vt:lpstr>
      <vt:lpstr>Public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Heeft u ervaring met data-gedreven werken?</dc:title>
  <cp:lastModifiedBy>Eumann, E. (Esther)</cp:lastModifiedBy>
  <cp:revision>2</cp:revision>
  <dcterms:created xsi:type="dcterms:W3CDTF">2006-08-16T00:00:00Z</dcterms:created>
  <dcterms:modified xsi:type="dcterms:W3CDTF">2022-11-23T12:51:04Z</dcterms:modified>
  <dc:identifier>DAFSkoJWLHU</dc:identifier>
</cp:coreProperties>
</file>